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64" r:id="rId2"/>
    <p:sldId id="570" r:id="rId3"/>
    <p:sldId id="571" r:id="rId4"/>
    <p:sldId id="575" r:id="rId5"/>
    <p:sldId id="572" r:id="rId6"/>
    <p:sldId id="576" r:id="rId7"/>
    <p:sldId id="574" r:id="rId8"/>
    <p:sldId id="577" r:id="rId9"/>
    <p:sldId id="5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322"/>
    <a:srgbClr val="436EA3"/>
    <a:srgbClr val="26922A"/>
    <a:srgbClr val="FFCF09"/>
    <a:srgbClr val="89A945"/>
    <a:srgbClr val="9ABD4D"/>
    <a:srgbClr val="5C98E1"/>
    <a:srgbClr val="9C4907"/>
    <a:srgbClr val="C35C0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662" autoAdjust="0"/>
    <p:restoredTop sz="95813" autoAdjust="0"/>
  </p:normalViewPr>
  <p:slideViewPr>
    <p:cSldViewPr snapToGrid="0">
      <p:cViewPr varScale="1">
        <p:scale>
          <a:sx n="136" d="100"/>
          <a:sy n="136" d="100"/>
        </p:scale>
        <p:origin x="8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D15DF-75C7-484F-B601-4C77B2086B79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743E-CA6B-4B2F-B74D-6502AD88B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A799-7AB8-4643-B80E-02FDDE931C82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C439-B6C2-2E46-B33F-F39F3CA3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5C439-B6C2-2E46-B33F-F39F3CA365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5C439-B6C2-2E46-B33F-F39F3CA36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eaderNewMai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35690"/>
          </a:xfrm>
          <a:prstGeom prst="rect">
            <a:avLst/>
          </a:prstGeom>
          <a:effectLst>
            <a:outerShdw blurRad="127000" dist="88900" dir="54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1602535"/>
            <a:ext cx="8731015" cy="84127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2776538"/>
            <a:ext cx="8651875" cy="3352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SlideBaseCandid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" y="0"/>
            <a:ext cx="914166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EDEDED">
                  <a:alpha val="15000"/>
                </a:srgbClr>
              </a:gs>
              <a:gs pos="100000">
                <a:schemeClr val="bg1">
                  <a:alpha val="1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230937"/>
            <a:ext cx="8713603" cy="84127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230937"/>
            <a:ext cx="8713603" cy="84127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Candara"/>
                <a:cs typeface="Canda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1308100"/>
            <a:ext cx="8651875" cy="4821238"/>
          </a:xfrm>
        </p:spPr>
        <p:txBody>
          <a:bodyPr/>
          <a:lstStyle>
            <a:lvl1pPr>
              <a:buNone/>
              <a:defRPr b="0">
                <a:solidFill>
                  <a:srgbClr val="595959"/>
                </a:solidFill>
              </a:defRPr>
            </a:lvl1pPr>
            <a:lvl2pPr>
              <a:buNone/>
              <a:defRPr b="0">
                <a:solidFill>
                  <a:srgbClr val="595959"/>
                </a:solidFill>
              </a:defRPr>
            </a:lvl2pPr>
            <a:lvl3pPr>
              <a:buNone/>
              <a:defRPr b="0">
                <a:solidFill>
                  <a:srgbClr val="595959"/>
                </a:solidFill>
              </a:defRPr>
            </a:lvl3pPr>
            <a:lvl4pPr>
              <a:buNone/>
              <a:defRPr b="0">
                <a:solidFill>
                  <a:srgbClr val="595959"/>
                </a:solidFill>
              </a:defRPr>
            </a:lvl4pPr>
            <a:lvl5pPr>
              <a:buNone/>
              <a:defRPr b="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NewPandoraHeaderFooter-Reduced.jpg"/>
          <p:cNvPicPr>
            <a:picLocks noChangeAspect="1"/>
          </p:cNvPicPr>
          <p:nvPr userDrawn="1"/>
        </p:nvPicPr>
        <p:blipFill>
          <a:blip r:embed="rId3"/>
          <a:srcRect t="6870" b="6870"/>
          <a:stretch>
            <a:fillRect/>
          </a:stretch>
        </p:blipFill>
        <p:spPr>
          <a:xfrm>
            <a:off x="0" y="-12700"/>
            <a:ext cx="9144000" cy="1129260"/>
          </a:xfrm>
          <a:prstGeom prst="rect">
            <a:avLst/>
          </a:prstGeom>
          <a:effectLst>
            <a:outerShdw blurRad="101600" dist="63500" dir="540000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12700" y="-12700"/>
            <a:ext cx="9144000" cy="11049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485" y="0"/>
            <a:ext cx="8731015" cy="113570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1308100"/>
            <a:ext cx="8651875" cy="4821238"/>
          </a:xfrm>
        </p:spPr>
        <p:txBody>
          <a:bodyPr/>
          <a:lstStyle>
            <a:lvl1pPr>
              <a:buNone/>
              <a:defRPr b="0">
                <a:solidFill>
                  <a:srgbClr val="595959"/>
                </a:solidFill>
              </a:defRPr>
            </a:lvl1pPr>
            <a:lvl2pPr>
              <a:buNone/>
              <a:defRPr b="0">
                <a:solidFill>
                  <a:srgbClr val="595959"/>
                </a:solidFill>
              </a:defRPr>
            </a:lvl2pPr>
            <a:lvl3pPr>
              <a:buNone/>
              <a:defRPr b="0">
                <a:solidFill>
                  <a:srgbClr val="595959"/>
                </a:solidFill>
              </a:defRPr>
            </a:lvl3pPr>
            <a:lvl4pPr>
              <a:buNone/>
              <a:defRPr b="0">
                <a:solidFill>
                  <a:srgbClr val="595959"/>
                </a:solidFill>
              </a:defRPr>
            </a:lvl4pPr>
            <a:lvl5pPr>
              <a:buNone/>
              <a:defRPr b="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NewPandoraHeaderFooter-Reduced.jpg"/>
          <p:cNvPicPr>
            <a:picLocks noChangeAspect="1"/>
          </p:cNvPicPr>
          <p:nvPr userDrawn="1"/>
        </p:nvPicPr>
        <p:blipFill>
          <a:blip r:embed="rId3"/>
          <a:srcRect t="6870" b="6870"/>
          <a:stretch>
            <a:fillRect/>
          </a:stretch>
        </p:blipFill>
        <p:spPr>
          <a:xfrm>
            <a:off x="0" y="-12700"/>
            <a:ext cx="9144000" cy="1129260"/>
          </a:xfrm>
          <a:prstGeom prst="rect">
            <a:avLst/>
          </a:prstGeom>
          <a:effectLst>
            <a:outerShdw blurRad="101600" dist="63500" dir="540000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485" y="0"/>
            <a:ext cx="8731015" cy="1135705"/>
          </a:xfrm>
          <a:effectLst>
            <a:outerShdw blurRad="50800" dist="38100" dir="27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14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SlideBaseCandidate-hu_ew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" y="0"/>
            <a:ext cx="914166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2298700"/>
            <a:ext cx="8651875" cy="3830638"/>
          </a:xfrm>
        </p:spPr>
        <p:txBody>
          <a:bodyPr/>
          <a:lstStyle>
            <a:lvl1pPr>
              <a:buNone/>
              <a:defRPr b="0">
                <a:solidFill>
                  <a:srgbClr val="595959"/>
                </a:solidFill>
              </a:defRPr>
            </a:lvl1pPr>
            <a:lvl2pPr>
              <a:buNone/>
              <a:defRPr b="0">
                <a:solidFill>
                  <a:srgbClr val="595959"/>
                </a:solidFill>
              </a:defRPr>
            </a:lvl2pPr>
            <a:lvl3pPr>
              <a:buNone/>
              <a:defRPr b="0">
                <a:solidFill>
                  <a:srgbClr val="595959"/>
                </a:solidFill>
              </a:defRPr>
            </a:lvl3pPr>
            <a:lvl4pPr>
              <a:buNone/>
              <a:defRPr b="0">
                <a:solidFill>
                  <a:srgbClr val="595959"/>
                </a:solidFill>
              </a:defRPr>
            </a:lvl4pPr>
            <a:lvl5pPr>
              <a:buNone/>
              <a:defRPr b="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NewPandoraHeaderFooter-Reduced.jpg"/>
          <p:cNvPicPr>
            <a:picLocks noChangeAspect="1"/>
          </p:cNvPicPr>
          <p:nvPr userDrawn="1"/>
        </p:nvPicPr>
        <p:blipFill>
          <a:blip r:embed="rId3"/>
          <a:srcRect t="6870" b="6870"/>
          <a:stretch>
            <a:fillRect/>
          </a:stretch>
        </p:blipFill>
        <p:spPr>
          <a:xfrm>
            <a:off x="0" y="-12700"/>
            <a:ext cx="9144000" cy="1129260"/>
          </a:xfrm>
          <a:prstGeom prst="rect">
            <a:avLst/>
          </a:prstGeom>
          <a:effectLst>
            <a:outerShdw blurRad="101600" dist="63500" dir="540000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485" y="1234235"/>
            <a:ext cx="8731015" cy="841270"/>
          </a:xfrm>
          <a:effectLst/>
        </p:spPr>
        <p:txBody>
          <a:bodyPr/>
          <a:lstStyle>
            <a:lvl1pPr>
              <a:defRPr sz="4000">
                <a:solidFill>
                  <a:srgbClr val="4353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2298700"/>
            <a:ext cx="8651875" cy="3830638"/>
          </a:xfrm>
        </p:spPr>
        <p:txBody>
          <a:bodyPr/>
          <a:lstStyle>
            <a:lvl1pPr>
              <a:buNone/>
              <a:defRPr b="0">
                <a:solidFill>
                  <a:srgbClr val="595959"/>
                </a:solidFill>
              </a:defRPr>
            </a:lvl1pPr>
            <a:lvl2pPr marL="285750" indent="-285750">
              <a:buFont typeface="Arial"/>
              <a:buChar char="•"/>
              <a:defRPr b="0">
                <a:solidFill>
                  <a:srgbClr val="595959"/>
                </a:solidFill>
              </a:defRPr>
            </a:lvl2pPr>
            <a:lvl3pPr>
              <a:buNone/>
              <a:defRPr b="0">
                <a:solidFill>
                  <a:srgbClr val="595959"/>
                </a:solidFill>
              </a:defRPr>
            </a:lvl3pPr>
            <a:lvl4pPr>
              <a:buNone/>
              <a:defRPr b="0">
                <a:solidFill>
                  <a:srgbClr val="595959"/>
                </a:solidFill>
              </a:defRPr>
            </a:lvl4pPr>
            <a:lvl5pPr>
              <a:buNone/>
              <a:defRPr b="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NewPandoraHeaderFooter-Reduced.jpg"/>
          <p:cNvPicPr>
            <a:picLocks noChangeAspect="1"/>
          </p:cNvPicPr>
          <p:nvPr userDrawn="1"/>
        </p:nvPicPr>
        <p:blipFill>
          <a:blip r:embed="rId3"/>
          <a:srcRect t="6870" b="6870"/>
          <a:stretch>
            <a:fillRect/>
          </a:stretch>
        </p:blipFill>
        <p:spPr>
          <a:xfrm>
            <a:off x="0" y="-12700"/>
            <a:ext cx="9144000" cy="1129260"/>
          </a:xfrm>
          <a:prstGeom prst="rect">
            <a:avLst/>
          </a:prstGeom>
          <a:effectLst>
            <a:outerShdw blurRad="101600" dist="63500" dir="540000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485" y="1234235"/>
            <a:ext cx="8731015" cy="841270"/>
          </a:xfrm>
          <a:effectLst/>
        </p:spPr>
        <p:txBody>
          <a:bodyPr/>
          <a:lstStyle>
            <a:lvl1pPr>
              <a:defRPr sz="4000">
                <a:solidFill>
                  <a:srgbClr val="9C49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tter PPT Approach 1484 MAIN v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NewPandoraHeaderFooter-Reduced.jpg"/>
          <p:cNvPicPr>
            <a:picLocks noChangeAspect="1"/>
          </p:cNvPicPr>
          <p:nvPr userDrawn="1"/>
        </p:nvPicPr>
        <p:blipFill>
          <a:blip r:embed="rId3"/>
          <a:srcRect t="6870" b="13740"/>
          <a:stretch>
            <a:fillRect/>
          </a:stretch>
        </p:blipFill>
        <p:spPr>
          <a:xfrm>
            <a:off x="0" y="5830340"/>
            <a:ext cx="9144000" cy="1039317"/>
          </a:xfrm>
          <a:prstGeom prst="rect">
            <a:avLst/>
          </a:prstGeom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304800" dist="127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304800" dist="127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304800" dist="127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463" y="1371600"/>
            <a:ext cx="8651875" cy="4127500"/>
          </a:xfrm>
        </p:spPr>
        <p:txBody>
          <a:bodyPr/>
          <a:lstStyle>
            <a:lvl1pPr>
              <a:buNone/>
              <a:defRPr b="0">
                <a:solidFill>
                  <a:srgbClr val="595959"/>
                </a:solidFill>
              </a:defRPr>
            </a:lvl1pPr>
            <a:lvl2pPr>
              <a:buNone/>
              <a:defRPr b="0">
                <a:solidFill>
                  <a:srgbClr val="595959"/>
                </a:solidFill>
              </a:defRPr>
            </a:lvl2pPr>
            <a:lvl3pPr>
              <a:buNone/>
              <a:defRPr b="0">
                <a:solidFill>
                  <a:srgbClr val="595959"/>
                </a:solidFill>
              </a:defRPr>
            </a:lvl3pPr>
            <a:lvl4pPr>
              <a:buNone/>
              <a:defRPr b="0">
                <a:solidFill>
                  <a:srgbClr val="595959"/>
                </a:solidFill>
              </a:defRPr>
            </a:lvl4pPr>
            <a:lvl5pPr>
              <a:buNone/>
              <a:defRPr b="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485" y="307135"/>
            <a:ext cx="8731015" cy="841270"/>
          </a:xfrm>
          <a:effectLst/>
        </p:spPr>
        <p:txBody>
          <a:bodyPr/>
          <a:lstStyle>
            <a:lvl1pPr>
              <a:defRPr sz="4000">
                <a:solidFill>
                  <a:srgbClr val="9C49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791200"/>
            <a:ext cx="9144000" cy="50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ndoraMightyverse large.psd"/>
          <p:cNvPicPr>
            <a:picLocks noChangeAspect="1"/>
          </p:cNvPicPr>
          <p:nvPr userDrawn="1"/>
        </p:nvPicPr>
        <p:blipFill>
          <a:blip r:embed="rId2"/>
          <a:srcRect l="8986" r="4493"/>
          <a:stretch>
            <a:fillRect/>
          </a:stretch>
        </p:blipFill>
        <p:spPr>
          <a:xfrm>
            <a:off x="-13352" y="0"/>
            <a:ext cx="916404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2700" y="0"/>
            <a:ext cx="9208666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SlideBaseCandidate-hu_ew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" y="0"/>
            <a:ext cx="9141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230937"/>
            <a:ext cx="8713603" cy="84127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SlideBaseCandid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" y="0"/>
            <a:ext cx="9141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230937"/>
            <a:ext cx="8713603" cy="84127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MainCoverSlideCandidate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67" y="0"/>
            <a:ext cx="914166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7226"/>
            <a:ext cx="8229600" cy="1143000"/>
          </a:xfrm>
          <a:prstGeom prst="rect">
            <a:avLst/>
          </a:prstGeom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51697"/>
            <a:ext cx="8229600" cy="2974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A63E-BD6B-4AA4-BC9D-7CCB23620433}" type="datetimeFigureOut">
              <a:rPr lang="en-US" smtClean="0"/>
              <a:pPr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0740-79BE-4551-9D7F-EE36499F8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65" r:id="rId4"/>
    <p:sldLayoutId id="2147483666" r:id="rId5"/>
    <p:sldLayoutId id="2147483667" r:id="rId6"/>
    <p:sldLayoutId id="2147483669" r:id="rId7"/>
    <p:sldLayoutId id="2147483661" r:id="rId8"/>
    <p:sldLayoutId id="2147483654" r:id="rId9"/>
    <p:sldLayoutId id="2147483660" r:id="rId10"/>
    <p:sldLayoutId id="2147483662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i="0" kern="1200">
          <a:solidFill>
            <a:schemeClr val="accent5">
              <a:lumMod val="50000"/>
            </a:schemeClr>
          </a:solidFill>
          <a:latin typeface="Candara"/>
          <a:ea typeface="+mj-ea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accent6">
              <a:lumMod val="50000"/>
            </a:schemeClr>
          </a:solidFill>
          <a:latin typeface="Candara"/>
          <a:ea typeface="+mn-ea"/>
          <a:cs typeface="Canda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accent6">
              <a:lumMod val="50000"/>
            </a:schemeClr>
          </a:solidFill>
          <a:latin typeface="Candara"/>
          <a:ea typeface="+mn-ea"/>
          <a:cs typeface="Candar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accent6">
              <a:lumMod val="50000"/>
            </a:schemeClr>
          </a:solidFill>
          <a:latin typeface="Candara"/>
          <a:ea typeface="+mn-ea"/>
          <a:cs typeface="Candar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accent6">
              <a:lumMod val="50000"/>
            </a:schemeClr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accent6">
              <a:lumMod val="50000"/>
            </a:schemeClr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84203" y="2290138"/>
            <a:ext cx="7543237" cy="4564851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Phonetics / Phonology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Morphology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Syntax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Semantics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Lexicon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rgbClr val="435322"/>
                </a:solidFill>
              </a:rPr>
              <a:t>Orthography</a:t>
            </a:r>
          </a:p>
          <a:p>
            <a:pPr marL="571500" indent="-571500">
              <a:buFont typeface="Arial"/>
              <a:buChar char="•"/>
            </a:pPr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You’ll need to decide on:</a:t>
            </a:r>
          </a:p>
        </p:txBody>
      </p:sp>
    </p:spTree>
    <p:extLst>
      <p:ext uri="{BB962C8B-B14F-4D97-AF65-F5344CB8AC3E}">
        <p14:creationId xmlns:p14="http://schemas.microsoft.com/office/powerpoint/2010/main" val="17015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120" y="2638589"/>
            <a:ext cx="9144000" cy="456485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3000"/>
              </a:spcAft>
            </a:pP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Ini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adalah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contoh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bagaimana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bahasa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Indonesia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ditulis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3000"/>
              </a:spcAft>
            </a:pP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Đây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là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một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ví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dụ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về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cách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viết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của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tiếng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Việt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3000"/>
              </a:spcAft>
            </a:pP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Это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пример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того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как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пишется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русский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язык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3000"/>
              </a:spcAft>
            </a:pPr>
            <a:r>
              <a:rPr lang="zh-CN" kern="1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한국어를</a:t>
            </a:r>
            <a:r>
              <a:rPr lang="zh-CN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zh-CN" kern="1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어떻게</a:t>
            </a:r>
            <a:r>
              <a:rPr lang="zh-CN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zh-CN" kern="1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쓰는지</a:t>
            </a:r>
            <a:r>
              <a:rPr lang="zh-CN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zh-CN" kern="1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보여주는</a:t>
            </a:r>
            <a:r>
              <a:rPr lang="zh-CN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zh-CN" kern="1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예입니다</a:t>
            </a:r>
            <a:r>
              <a:rPr lang="en-US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Alphabets</a:t>
            </a:r>
          </a:p>
        </p:txBody>
      </p:sp>
    </p:spTree>
    <p:extLst>
      <p:ext uri="{BB962C8B-B14F-4D97-AF65-F5344CB8AC3E}">
        <p14:creationId xmlns:p14="http://schemas.microsoft.com/office/powerpoint/2010/main" val="191676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120" y="2638589"/>
            <a:ext cx="9144000" cy="4564851"/>
          </a:xfrm>
        </p:spPr>
        <p:txBody>
          <a:bodyPr>
            <a:normAutofit/>
          </a:bodyPr>
          <a:lstStyle/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Abugidas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094D2-AB8B-AE26-9BD6-64536973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53" y="2008168"/>
            <a:ext cx="4612427" cy="48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120" y="2638589"/>
            <a:ext cx="9144000" cy="4564851"/>
          </a:xfrm>
        </p:spPr>
        <p:txBody>
          <a:bodyPr>
            <a:normAutofit/>
          </a:bodyPr>
          <a:lstStyle/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Abugidas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DBCEE-373E-15C0-9DC2-FF05D8E5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20910"/>
            <a:ext cx="6695440" cy="47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00400" y="2589251"/>
            <a:ext cx="4866640" cy="1496531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he-IL" sz="141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שלך</a:t>
            </a:r>
            <a:r>
              <a:rPr lang="en-US" sz="88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endParaRPr lang="en-US" sz="88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Abjads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7EDC1-6C04-94D0-7E99-5B7DE98A488C}"/>
              </a:ext>
            </a:extLst>
          </p:cNvPr>
          <p:cNvSpPr txBox="1"/>
          <p:nvPr/>
        </p:nvSpPr>
        <p:spPr>
          <a:xfrm>
            <a:off x="2219960" y="4866640"/>
            <a:ext cx="651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KH			L			SH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F80C43-0931-6E0E-60E8-EDDCB721DAEA}"/>
              </a:ext>
            </a:extLst>
          </p:cNvPr>
          <p:cNvCxnSpPr/>
          <p:nvPr/>
        </p:nvCxnSpPr>
        <p:spPr>
          <a:xfrm>
            <a:off x="4907280" y="3738880"/>
            <a:ext cx="955040" cy="1341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7552A1-79B3-B933-231F-97D214A0B2CC}"/>
              </a:ext>
            </a:extLst>
          </p:cNvPr>
          <p:cNvCxnSpPr/>
          <p:nvPr/>
        </p:nvCxnSpPr>
        <p:spPr>
          <a:xfrm>
            <a:off x="4216400" y="3738880"/>
            <a:ext cx="0" cy="1341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FE6519-8A77-58E7-380F-E3806DED32B5}"/>
              </a:ext>
            </a:extLst>
          </p:cNvPr>
          <p:cNvCxnSpPr/>
          <p:nvPr/>
        </p:nvCxnSpPr>
        <p:spPr>
          <a:xfrm flipH="1">
            <a:off x="2733040" y="3738880"/>
            <a:ext cx="843280" cy="1341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4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8480" y="2862109"/>
            <a:ext cx="9144000" cy="456485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54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這是中文書寫方式的例子。</a:t>
            </a:r>
            <a:endParaRPr lang="en-US" sz="54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CN" sz="54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54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这是中文书写方式的例子。</a:t>
            </a:r>
            <a:endParaRPr lang="en-US" sz="54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Logographic</a:t>
            </a:r>
          </a:p>
        </p:txBody>
      </p:sp>
    </p:spTree>
    <p:extLst>
      <p:ext uri="{BB962C8B-B14F-4D97-AF65-F5344CB8AC3E}">
        <p14:creationId xmlns:p14="http://schemas.microsoft.com/office/powerpoint/2010/main" val="71931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7808" y="5381789"/>
            <a:ext cx="9144000" cy="4564851"/>
          </a:xfrm>
        </p:spPr>
        <p:txBody>
          <a:bodyPr>
            <a:normAutofit/>
          </a:bodyPr>
          <a:lstStyle/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Syllabaries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338E6-37B0-BD75-4D85-E21C001C4350}"/>
              </a:ext>
            </a:extLst>
          </p:cNvPr>
          <p:cNvSpPr txBox="1"/>
          <p:nvPr/>
        </p:nvSpPr>
        <p:spPr>
          <a:xfrm>
            <a:off x="624840" y="3187011"/>
            <a:ext cx="8056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6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これは日本語の書き方の例です。</a:t>
            </a:r>
            <a:endParaRPr lang="en-US" sz="66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7808" y="5381789"/>
            <a:ext cx="9144000" cy="4564851"/>
          </a:xfrm>
        </p:spPr>
        <p:txBody>
          <a:bodyPr>
            <a:normAutofit/>
          </a:bodyPr>
          <a:lstStyle/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Syllabaries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338E6-37B0-BD75-4D85-E21C001C4350}"/>
              </a:ext>
            </a:extLst>
          </p:cNvPr>
          <p:cNvSpPr txBox="1"/>
          <p:nvPr/>
        </p:nvSpPr>
        <p:spPr>
          <a:xfrm>
            <a:off x="624840" y="3187011"/>
            <a:ext cx="8056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6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7DA01-0455-921A-1F0A-C97AD656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627"/>
            <a:ext cx="9144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7808" y="5381789"/>
            <a:ext cx="9144000" cy="4564851"/>
          </a:xfrm>
        </p:spPr>
        <p:txBody>
          <a:bodyPr>
            <a:normAutofit/>
          </a:bodyPr>
          <a:lstStyle/>
          <a:p>
            <a:pPr marL="0" indent="0"/>
            <a:endParaRPr lang="en-US" sz="5400" b="1" dirty="0">
              <a:solidFill>
                <a:srgbClr val="4353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08" y="1272026"/>
            <a:ext cx="8692784" cy="797603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Orthography:  </a:t>
            </a:r>
            <a:r>
              <a:rPr lang="en-US" sz="5400" dirty="0" err="1">
                <a:solidFill>
                  <a:srgbClr val="0070C0"/>
                </a:solidFill>
              </a:rPr>
              <a:t>Heptapod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338E6-37B0-BD75-4D85-E21C001C4350}"/>
              </a:ext>
            </a:extLst>
          </p:cNvPr>
          <p:cNvSpPr txBox="1"/>
          <p:nvPr/>
        </p:nvSpPr>
        <p:spPr>
          <a:xfrm>
            <a:off x="624840" y="3187011"/>
            <a:ext cx="8056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6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75326-5772-6D33-933C-4B0B520D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375"/>
            <a:ext cx="5038090" cy="390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F8654-E0BF-A58B-443B-3F3A1C60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940" y="2178018"/>
            <a:ext cx="5348868" cy="40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115</Words>
  <Application>Microsoft Macintosh PowerPoint</Application>
  <PresentationFormat>On-screen Show (4:3)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Candara</vt:lpstr>
      <vt:lpstr>Office Theme</vt:lpstr>
      <vt:lpstr>You’ll need to decide on:</vt:lpstr>
      <vt:lpstr>Orthography:  Alphabets</vt:lpstr>
      <vt:lpstr>Orthography:  Abugidas</vt:lpstr>
      <vt:lpstr>Orthography:  Abugidas</vt:lpstr>
      <vt:lpstr>Orthography:  Abjads</vt:lpstr>
      <vt:lpstr>Orthography:  Logographic</vt:lpstr>
      <vt:lpstr>Orthography:  Syllabaries</vt:lpstr>
      <vt:lpstr>Orthography:  Syllabaries</vt:lpstr>
      <vt:lpstr>Orthography:  Heptapod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Lì’fyari leNa’vi</dc:title>
  <dc:creator>Britton Watkins</dc:creator>
  <cp:lastModifiedBy>Frommer, Paul</cp:lastModifiedBy>
  <cp:revision>598</cp:revision>
  <dcterms:created xsi:type="dcterms:W3CDTF">2010-09-01T17:11:51Z</dcterms:created>
  <dcterms:modified xsi:type="dcterms:W3CDTF">2024-08-05T20:39:22Z</dcterms:modified>
</cp:coreProperties>
</file>